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64" r:id="rId2"/>
    <p:sldId id="292" r:id="rId3"/>
    <p:sldId id="439" r:id="rId4"/>
    <p:sldId id="440" r:id="rId5"/>
    <p:sldId id="441" r:id="rId6"/>
    <p:sldId id="442" r:id="rId7"/>
    <p:sldId id="443" r:id="rId8"/>
    <p:sldId id="444" r:id="rId9"/>
    <p:sldId id="445" r:id="rId10"/>
    <p:sldId id="448" r:id="rId11"/>
    <p:sldId id="449" r:id="rId12"/>
    <p:sldId id="450" r:id="rId13"/>
    <p:sldId id="446" r:id="rId14"/>
    <p:sldId id="30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Rochel" initials="SR" lastIdx="13" clrIdx="0">
    <p:extLst>
      <p:ext uri="{19B8F6BF-5375-455C-9EA6-DF929625EA0E}">
        <p15:presenceInfo xmlns:p15="http://schemas.microsoft.com/office/powerpoint/2012/main" userId="Steffen Roch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92" autoAdjust="0"/>
    <p:restoredTop sz="90924" autoAdjust="0"/>
  </p:normalViewPr>
  <p:slideViewPr>
    <p:cSldViewPr snapToGrid="0">
      <p:cViewPr varScale="1">
        <p:scale>
          <a:sx n="98" d="100"/>
          <a:sy n="98" d="100"/>
        </p:scale>
        <p:origin x="73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49A95-4837-4C46-99D1-0D4A131B7EB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3ED36-274F-43BF-A042-C857500FB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7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First call deck for a high level introduction to Apache </a:t>
            </a:r>
            <a:r>
              <a:rPr lang="en-US" sz="1000" b="0" i="0" kern="1200" dirty="0" err="1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MXNet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5678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now take a look at segmentation tasks. The goal of segmentation is to classify and mask the pixels of the object or objects.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97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12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Sync-BN is critical for Semantic Segmentation tasks due to the nature that the memory consumption is higher and therefore effective batch-size on each GPU is smaller.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08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doing typical sync twice implementation illustrated on this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10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GluonCV</a:t>
            </a:r>
            <a:r>
              <a:rPr lang="en-US" dirty="0"/>
              <a:t> use sync once approach to reduce communication overhead, and therefore the training is faster.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34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GluonCV</a:t>
            </a:r>
            <a:r>
              <a:rPr lang="en-US" dirty="0"/>
              <a:t> also includes the latest video propagation techniques.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54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1"/>
            <a:ext cx="12192000" cy="6990316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49" y="582741"/>
            <a:ext cx="1305859" cy="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12192000" cy="6855461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Trademark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2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5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1758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mi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AB305B6-A83B-42E6-87AA-8399189A6F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16625" y="-5292"/>
            <a:ext cx="6175375" cy="6863292"/>
          </a:xfrm>
          <a:custGeom>
            <a:avLst/>
            <a:gdLst>
              <a:gd name="connsiteX0" fmla="*/ 0 w 7399020"/>
              <a:gd name="connsiteY0" fmla="*/ 0 h 8229600"/>
              <a:gd name="connsiteX1" fmla="*/ 7399020 w 7399020"/>
              <a:gd name="connsiteY1" fmla="*/ 0 h 8229600"/>
              <a:gd name="connsiteX2" fmla="*/ 7399020 w 7399020"/>
              <a:gd name="connsiteY2" fmla="*/ 8229600 h 8229600"/>
              <a:gd name="connsiteX3" fmla="*/ 0 w 7399020"/>
              <a:gd name="connsiteY3" fmla="*/ 8229600 h 8229600"/>
              <a:gd name="connsiteX4" fmla="*/ 0 w 7399020"/>
              <a:gd name="connsiteY4" fmla="*/ 0 h 8229600"/>
              <a:gd name="connsiteX0" fmla="*/ 273050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30500 w 7399020"/>
              <a:gd name="connsiteY4" fmla="*/ 0 h 8235950"/>
              <a:gd name="connsiteX0" fmla="*/ 274318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43180 w 7399020"/>
              <a:gd name="connsiteY4" fmla="*/ 0 h 823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020" h="8235950">
                <a:moveTo>
                  <a:pt x="2743180" y="0"/>
                </a:moveTo>
                <a:lnTo>
                  <a:pt x="7399020" y="6350"/>
                </a:lnTo>
                <a:lnTo>
                  <a:pt x="7399020" y="8235950"/>
                </a:lnTo>
                <a:lnTo>
                  <a:pt x="0" y="8235950"/>
                </a:lnTo>
                <a:lnTo>
                  <a:pt x="274318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i="0"/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05DAD-B9C5-4DA9-9A7E-F716B6E44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83215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37189"/>
            <a:ext cx="11655840" cy="904863"/>
          </a:xfrm>
        </p:spPr>
        <p:txBody>
          <a:bodyPr lIns="182880" tIns="146304" rIns="182880" bIns="146304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0C3233-1934-4D38-B528-4F5EEE305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048" y="2211567"/>
            <a:ext cx="4341813" cy="1077218"/>
          </a:xfrm>
          <a:ln w="38100" cap="sq"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0" scaled="0"/>
            </a:gradFill>
            <a:miter lim="800000"/>
          </a:ln>
        </p:spPr>
        <p:txBody>
          <a:bodyPr lIns="274320" tIns="274320" rIns="274320" bIns="274320"/>
          <a:lstStyle>
            <a:lvl1pPr marL="304788" indent="-304788">
              <a:lnSpc>
                <a:spcPct val="100000"/>
              </a:lnSpc>
              <a:spcBef>
                <a:spcPts val="0"/>
              </a:spcBef>
              <a:spcAft>
                <a:spcPts val="833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n-US" sz="2000" b="0" kern="1200" spc="0" baseline="0" dirty="0" smtClean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indent="0">
              <a:buFont typeface="Arial" panose="020B0604020202020204" pitchFamily="34" charset="0"/>
              <a:buNone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Write out the main points that you’ll be covering here.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5E15808-C7B1-504C-82A0-8B31D2DB67D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4938" y="6317276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24195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luon-cv.mxnet.io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tiff"/><Relationship Id="rId4" Type="http://schemas.openxmlformats.org/officeDocument/2006/relationships/hyperlink" Target="https://github.com/dmlc/gluon-cv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2DA53383-82DC-40F4-A734-4D0158B47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8525" y="2625603"/>
            <a:ext cx="10363200" cy="1026036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GluonCV</a:t>
            </a:r>
            <a:r>
              <a:rPr 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: Segmentation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581EF-8A27-4828-B2A0-94ED32196F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</a:blip>
          <a:stretch>
            <a:fillRect/>
          </a:stretch>
        </p:blipFill>
        <p:spPr>
          <a:xfrm>
            <a:off x="6951435" y="3066585"/>
            <a:ext cx="4700915" cy="3130532"/>
          </a:xfrm>
          <a:prstGeom prst="rect">
            <a:avLst/>
          </a:prstGeom>
        </p:spPr>
      </p:pic>
      <p:pic>
        <p:nvPicPr>
          <p:cNvPr id="5" name="Picture 2" descr="http://mxnet.incubator.apache.org/_static/mxnet.png">
            <a:extLst>
              <a:ext uri="{FF2B5EF4-FFF2-40B4-BE49-F238E27FC236}">
                <a16:creationId xmlns:a16="http://schemas.microsoft.com/office/drawing/2014/main" id="{AE21808A-0D34-1E41-9697-21B279B0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5751" y="167144"/>
            <a:ext cx="2716139" cy="930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D01A22-5421-924F-A75A-0CE93BEE7EB6}"/>
              </a:ext>
            </a:extLst>
          </p:cNvPr>
          <p:cNvSpPr/>
          <p:nvPr/>
        </p:nvSpPr>
        <p:spPr>
          <a:xfrm>
            <a:off x="738984" y="5757805"/>
            <a:ext cx="98284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chemeClr val="bg1"/>
                </a:solidFill>
                <a:ea typeface="Cambria Math" panose="02040503050406030204" pitchFamily="18" charset="0"/>
              </a:rPr>
              <a:t>5</a:t>
            </a:r>
            <a:r>
              <a:rPr lang="en-US" dirty="0">
                <a:solidFill>
                  <a:schemeClr val="bg1"/>
                </a:solidFill>
                <a:ea typeface="Cambria Math" panose="02040503050406030204" pitchFamily="18" charset="0"/>
              </a:rPr>
              <a:t>Zhu, et al. "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Semantic Segmentation via Video Propagation and Label Relaxation</a:t>
            </a:r>
            <a:r>
              <a:rPr lang="en-US" dirty="0">
                <a:solidFill>
                  <a:schemeClr val="bg1"/>
                </a:solidFill>
                <a:ea typeface="Cambria Math" panose="02040503050406030204" pitchFamily="18" charset="0"/>
              </a:rPr>
              <a:t>." The IEEE Conference on Computer Vision and Pattern Recognition (CVPR). 2019.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all_in_one_marked_text_fps5_crf23">
            <a:hlinkClick r:id="" action="ppaction://media"/>
            <a:extLst>
              <a:ext uri="{FF2B5EF4-FFF2-40B4-BE49-F238E27FC236}">
                <a16:creationId xmlns:a16="http://schemas.microsoft.com/office/drawing/2014/main" id="{D7E49535-E38B-5241-8D0C-25C8599E52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4547" y="713229"/>
            <a:ext cx="8236848" cy="5044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893D1-0162-224A-AA2B-EFE0EFA356A5}"/>
              </a:ext>
            </a:extLst>
          </p:cNvPr>
          <p:cNvSpPr txBox="1"/>
          <p:nvPr/>
        </p:nvSpPr>
        <p:spPr>
          <a:xfrm>
            <a:off x="1357970" y="779068"/>
            <a:ext cx="3292089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Cityscapes Synthesized Training Samples</a:t>
            </a:r>
            <a:endParaRPr lang="en-US" sz="2667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D13DE-C5D2-4C40-A83B-834B9FE19372}"/>
              </a:ext>
            </a:extLst>
          </p:cNvPr>
          <p:cNvSpPr txBox="1"/>
          <p:nvPr/>
        </p:nvSpPr>
        <p:spPr>
          <a:xfrm>
            <a:off x="4963369" y="3722937"/>
            <a:ext cx="449260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VPLR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endParaRPr lang="en-US" sz="1200" dirty="0">
              <a:solidFill>
                <a:srgbClr val="FFFF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7E2E62-575B-6941-AA55-F702C0DA57C0}"/>
              </a:ext>
            </a:extLst>
          </p:cNvPr>
          <p:cNvGrpSpPr/>
          <p:nvPr/>
        </p:nvGrpSpPr>
        <p:grpSpPr>
          <a:xfrm>
            <a:off x="1538381" y="5357695"/>
            <a:ext cx="3208283" cy="400110"/>
            <a:chOff x="890457" y="5054341"/>
            <a:chExt cx="3208283" cy="4001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2E26F8-FE09-8F4D-AFAE-80727BD5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0482" y="5213000"/>
              <a:ext cx="518128" cy="16458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053226-AC26-2D41-B008-5621CC0BB37E}"/>
                </a:ext>
              </a:extLst>
            </p:cNvPr>
            <p:cNvSpPr txBox="1"/>
            <p:nvPr/>
          </p:nvSpPr>
          <p:spPr>
            <a:xfrm>
              <a:off x="890457" y="5054341"/>
              <a:ext cx="32082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          synthesized samples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157FB9F-E0E5-CA4E-81A9-8CE44EA5C7DB}"/>
              </a:ext>
            </a:extLst>
          </p:cNvPr>
          <p:cNvSpPr txBox="1"/>
          <p:nvPr/>
        </p:nvSpPr>
        <p:spPr>
          <a:xfrm>
            <a:off x="1820237" y="3547474"/>
            <a:ext cx="2367554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667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667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 [t-5, t+5]</a:t>
            </a:r>
            <a:endParaRPr lang="en-US" sz="2667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5B8A03-E4B6-8C46-A122-860202C59F41}"/>
              </a:ext>
            </a:extLst>
          </p:cNvPr>
          <p:cNvSpPr txBox="1"/>
          <p:nvPr/>
        </p:nvSpPr>
        <p:spPr>
          <a:xfrm>
            <a:off x="1997470" y="3734486"/>
            <a:ext cx="2004664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GT frames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40BF7-0D8C-9D46-B358-4484AEEE6ACB}"/>
              </a:ext>
            </a:extLst>
          </p:cNvPr>
          <p:cNvSpPr txBox="1"/>
          <p:nvPr/>
        </p:nvSpPr>
        <p:spPr>
          <a:xfrm>
            <a:off x="4963369" y="5418692"/>
            <a:ext cx="449260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Flownet2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3EBDDF-3A3A-C24D-80B5-B274540152D0}"/>
              </a:ext>
            </a:extLst>
          </p:cNvPr>
          <p:cNvSpPr txBox="1"/>
          <p:nvPr/>
        </p:nvSpPr>
        <p:spPr>
          <a:xfrm>
            <a:off x="5009425" y="2100926"/>
            <a:ext cx="449260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prediction</a:t>
            </a:r>
            <a:endParaRPr lang="en-US" sz="1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81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repeatCount="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/>
      <p:bldP spid="8" grpId="0" animBg="1"/>
      <p:bldP spid="13" grpId="0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pic>
        <p:nvPicPr>
          <p:cNvPr id="4" name="Online Media 3" descr="anno_nvseg_robust_demo">
            <a:hlinkClick r:id="" action="ppaction://media"/>
            <a:extLst>
              <a:ext uri="{FF2B5EF4-FFF2-40B4-BE49-F238E27FC236}">
                <a16:creationId xmlns:a16="http://schemas.microsoft.com/office/drawing/2014/main" id="{59A49272-C9FE-FB4C-842F-F4A8D4D20C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EE1864-FA06-D443-8C4C-F9E338E3C46F}"/>
              </a:ext>
            </a:extLst>
          </p:cNvPr>
          <p:cNvSpPr txBox="1"/>
          <p:nvPr/>
        </p:nvSpPr>
        <p:spPr>
          <a:xfrm>
            <a:off x="3629491" y="5234585"/>
            <a:ext cx="4933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More robust visualization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FB4B46-B773-524B-902F-87A3C6E2B80F}"/>
              </a:ext>
            </a:extLst>
          </p:cNvPr>
          <p:cNvSpPr/>
          <p:nvPr/>
        </p:nvSpPr>
        <p:spPr>
          <a:xfrm>
            <a:off x="738984" y="5757805"/>
            <a:ext cx="98284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chemeClr val="bg1"/>
                </a:solidFill>
                <a:ea typeface="Cambria Math" panose="02040503050406030204" pitchFamily="18" charset="0"/>
              </a:rPr>
              <a:t>5</a:t>
            </a:r>
            <a:r>
              <a:rPr lang="en-US" dirty="0">
                <a:solidFill>
                  <a:schemeClr val="bg1"/>
                </a:solidFill>
                <a:ea typeface="Cambria Math" panose="02040503050406030204" pitchFamily="18" charset="0"/>
              </a:rPr>
              <a:t>Zhu, et al. "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Semantic Segmentation via Video Propagation and Label Relaxation</a:t>
            </a:r>
            <a:r>
              <a:rPr lang="en-US" dirty="0">
                <a:solidFill>
                  <a:schemeClr val="bg1"/>
                </a:solidFill>
                <a:ea typeface="Cambria Math" panose="02040503050406030204" pitchFamily="18" charset="0"/>
              </a:rPr>
              <a:t>." The IEEE Conference on Computer Vision and Pattern Recognition (CVPR). 2019.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11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48AEA6-E515-F844-9D69-4A9D2688A5DD}"/>
              </a:ext>
            </a:extLst>
          </p:cNvPr>
          <p:cNvSpPr/>
          <p:nvPr/>
        </p:nvSpPr>
        <p:spPr>
          <a:xfrm>
            <a:off x="738984" y="5757805"/>
            <a:ext cx="98284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chemeClr val="bg1"/>
                </a:solidFill>
                <a:ea typeface="Cambria Math" panose="02040503050406030204" pitchFamily="18" charset="0"/>
              </a:rPr>
              <a:t>5</a:t>
            </a:r>
            <a:r>
              <a:rPr lang="en-US" dirty="0">
                <a:solidFill>
                  <a:schemeClr val="bg1"/>
                </a:solidFill>
                <a:ea typeface="Cambria Math" panose="02040503050406030204" pitchFamily="18" charset="0"/>
              </a:rPr>
              <a:t>Zhu, et al. "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Semantic Segmentation via Video Propagation and Label Relaxation</a:t>
            </a:r>
            <a:r>
              <a:rPr lang="en-US" dirty="0">
                <a:solidFill>
                  <a:schemeClr val="bg1"/>
                </a:solidFill>
                <a:ea typeface="Cambria Math" panose="02040503050406030204" pitchFamily="18" charset="0"/>
              </a:rPr>
              <a:t>." The IEEE Conference on Computer Vision and Pattern Recognition (CVPR). 2019.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01F0A0-87DF-BB4C-9CDF-4D8A8D539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4" y="3301504"/>
            <a:ext cx="4207431" cy="2436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A49B47-4A62-E841-B2F1-C669BB8A3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7" y="753120"/>
            <a:ext cx="10940405" cy="2490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95CCEC-FA05-4F4E-AF13-7FA8FDB3E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555" y="3301504"/>
            <a:ext cx="5814647" cy="227095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77C3A3-4F52-474D-A674-914611672976}"/>
              </a:ext>
            </a:extLst>
          </p:cNvPr>
          <p:cNvSpPr/>
          <p:nvPr/>
        </p:nvSpPr>
        <p:spPr>
          <a:xfrm>
            <a:off x="4282532" y="5058815"/>
            <a:ext cx="347296" cy="4865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9A1EAAF-0E31-4248-8019-E4DEF7F03DB7}"/>
              </a:ext>
            </a:extLst>
          </p:cNvPr>
          <p:cNvSpPr/>
          <p:nvPr/>
        </p:nvSpPr>
        <p:spPr>
          <a:xfrm>
            <a:off x="10914141" y="2733819"/>
            <a:ext cx="381387" cy="3823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B2B0796-F53C-E946-A2F1-D1553C29891E}"/>
              </a:ext>
            </a:extLst>
          </p:cNvPr>
          <p:cNvSpPr/>
          <p:nvPr/>
        </p:nvSpPr>
        <p:spPr>
          <a:xfrm>
            <a:off x="10487715" y="4808668"/>
            <a:ext cx="571146" cy="49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26457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916739-8241-2A43-A7E9-76D8DE4DDCBC}"/>
              </a:ext>
            </a:extLst>
          </p:cNvPr>
          <p:cNvSpPr txBox="1"/>
          <p:nvPr/>
        </p:nvSpPr>
        <p:spPr>
          <a:xfrm>
            <a:off x="5015415" y="3105834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Hands On!</a:t>
            </a:r>
          </a:p>
        </p:txBody>
      </p:sp>
    </p:spTree>
    <p:extLst>
      <p:ext uri="{BB962C8B-B14F-4D97-AF65-F5344CB8AC3E}">
        <p14:creationId xmlns:p14="http://schemas.microsoft.com/office/powerpoint/2010/main" val="253265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8703" y="227284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Like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? Go build!</a:t>
            </a:r>
          </a:p>
        </p:txBody>
      </p:sp>
      <p:sp>
        <p:nvSpPr>
          <p:cNvPr id="11" name="https://gluon-cv.mxnet.io">
            <a:extLst>
              <a:ext uri="{FF2B5EF4-FFF2-40B4-BE49-F238E27FC236}">
                <a16:creationId xmlns:a16="http://schemas.microsoft.com/office/drawing/2014/main" id="{99811199-7A37-5043-AEED-C9F20F52310D}"/>
              </a:ext>
            </a:extLst>
          </p:cNvPr>
          <p:cNvSpPr txBox="1"/>
          <p:nvPr/>
        </p:nvSpPr>
        <p:spPr>
          <a:xfrm>
            <a:off x="3908497" y="4793963"/>
            <a:ext cx="5001967" cy="69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spcBef>
                <a:spcPts val="4200"/>
              </a:spcBef>
              <a:defRPr sz="3200" b="0"/>
            </a:lvl1pPr>
          </a:lstStyle>
          <a:p>
            <a:r>
              <a:rPr sz="36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https://gluon-cv.mxnet.io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endParaRPr sz="3600" dirty="0">
              <a:solidFill>
                <a:srgbClr val="00B0F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5446E5-9355-7441-B9F6-6AC7D1196593}"/>
              </a:ext>
            </a:extLst>
          </p:cNvPr>
          <p:cNvSpPr/>
          <p:nvPr/>
        </p:nvSpPr>
        <p:spPr>
          <a:xfrm>
            <a:off x="1939638" y="1648694"/>
            <a:ext cx="1645920" cy="1645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luon_s2.png" descr="gluon_s2.png">
            <a:extLst>
              <a:ext uri="{FF2B5EF4-FFF2-40B4-BE49-F238E27FC236}">
                <a16:creationId xmlns:a16="http://schemas.microsoft.com/office/drawing/2014/main" id="{1E18E1BA-4A68-7B4D-B03E-9689278C3D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146" y="4362116"/>
            <a:ext cx="1524394" cy="155448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BCCF3E-A4D5-BE48-8CE1-12C956CAD31D}"/>
              </a:ext>
            </a:extLst>
          </p:cNvPr>
          <p:cNvSpPr/>
          <p:nvPr/>
        </p:nvSpPr>
        <p:spPr>
          <a:xfrm>
            <a:off x="3645023" y="2123019"/>
            <a:ext cx="5995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https://github.com/dmlc/gluon-cv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96190-8EAC-D341-80F8-0F529F03D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103" y="1687044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What’s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Classify and mask the pixels of the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CC50E-0258-2846-8B6E-30BA33B6D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374" y="2724275"/>
            <a:ext cx="8065252" cy="30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E4FE98-CEC5-E84B-853E-CB4294E1E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403262"/>
              </p:ext>
            </p:extLst>
          </p:nvPr>
        </p:nvGraphicFramePr>
        <p:xfrm>
          <a:off x="1659054" y="2273113"/>
          <a:ext cx="8873892" cy="280069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18473">
                  <a:extLst>
                    <a:ext uri="{9D8B030D-6E8A-4147-A177-3AD203B41FA5}">
                      <a16:colId xmlns:a16="http://schemas.microsoft.com/office/drawing/2014/main" val="580977058"/>
                    </a:ext>
                  </a:extLst>
                </a:gridCol>
                <a:gridCol w="2218473">
                  <a:extLst>
                    <a:ext uri="{9D8B030D-6E8A-4147-A177-3AD203B41FA5}">
                      <a16:colId xmlns:a16="http://schemas.microsoft.com/office/drawing/2014/main" val="4082050106"/>
                    </a:ext>
                  </a:extLst>
                </a:gridCol>
                <a:gridCol w="2218473">
                  <a:extLst>
                    <a:ext uri="{9D8B030D-6E8A-4147-A177-3AD203B41FA5}">
                      <a16:colId xmlns:a16="http://schemas.microsoft.com/office/drawing/2014/main" val="3573691120"/>
                    </a:ext>
                  </a:extLst>
                </a:gridCol>
                <a:gridCol w="2218473">
                  <a:extLst>
                    <a:ext uri="{9D8B030D-6E8A-4147-A177-3AD203B41FA5}">
                      <a16:colId xmlns:a16="http://schemas.microsoft.com/office/drawing/2014/main" val="716536586"/>
                    </a:ext>
                  </a:extLst>
                </a:gridCol>
              </a:tblGrid>
              <a:tr h="513695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GluonCV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22115"/>
                  </a:ext>
                </a:extLst>
              </a:tr>
              <a:tr h="513695">
                <a:tc>
                  <a:txBody>
                    <a:bodyPr/>
                    <a:lstStyle/>
                    <a:p>
                      <a:r>
                        <a:rPr lang="en-US" dirty="0"/>
                        <a:t>DeepLab-v3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mIoU</a:t>
                      </a:r>
                      <a:r>
                        <a:rPr lang="en-US" dirty="0"/>
                        <a:t> on VOC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85.7%(paper)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20423"/>
                  </a:ext>
                </a:extLst>
              </a:tr>
              <a:tr h="886651">
                <a:tc>
                  <a:txBody>
                    <a:bodyPr/>
                    <a:lstStyle/>
                    <a:p>
                      <a:r>
                        <a:rPr lang="en-US" dirty="0"/>
                        <a:t>Mask-RCNN-ResNet50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Mask AP on COCO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32.8%(</a:t>
                      </a:r>
                      <a:r>
                        <a:rPr lang="en-US" dirty="0" err="1"/>
                        <a:t>Detectron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5983"/>
                  </a:ext>
                </a:extLst>
              </a:tr>
              <a:tr h="886651">
                <a:tc>
                  <a:txBody>
                    <a:bodyPr/>
                    <a:lstStyle/>
                    <a:p>
                      <a:r>
                        <a:rPr lang="en-US" dirty="0"/>
                        <a:t>Mask-RCNN-Resnet101-FPN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Mask AP on COCO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36.4%(</a:t>
                      </a:r>
                      <a:r>
                        <a:rPr lang="en-US" dirty="0" err="1"/>
                        <a:t>Detectron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4539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8752F3-9D94-A443-83F6-793FBF50ED5C}"/>
              </a:ext>
            </a:extLst>
          </p:cNvPr>
          <p:cNvSpPr txBox="1"/>
          <p:nvPr/>
        </p:nvSpPr>
        <p:spPr>
          <a:xfrm>
            <a:off x="3904038" y="5376739"/>
            <a:ext cx="38073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SOTA pre-trained models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17414-1DB1-CB46-BD57-6F57A70CD99E}"/>
              </a:ext>
            </a:extLst>
          </p:cNvPr>
          <p:cNvSpPr txBox="1"/>
          <p:nvPr/>
        </p:nvSpPr>
        <p:spPr>
          <a:xfrm>
            <a:off x="5556311" y="981264"/>
            <a:ext cx="648664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 API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Automated data preparation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Dataset specialized for Segmentation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Transformation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Metric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Loss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Pre-defined network architectures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Building-blocks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Custom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Reproducible Experiments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Training Script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Configurations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8279F-985F-F349-BB11-C0CF5464A676}"/>
              </a:ext>
            </a:extLst>
          </p:cNvPr>
          <p:cNvSpPr txBox="1"/>
          <p:nvPr/>
        </p:nvSpPr>
        <p:spPr>
          <a:xfrm>
            <a:off x="1315131" y="3167390"/>
            <a:ext cx="3202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Available in </a:t>
            </a:r>
            <a:r>
              <a:rPr lang="en-US" sz="2800" dirty="0" err="1">
                <a:solidFill>
                  <a:schemeClr val="bg1"/>
                </a:solidFill>
              </a:rPr>
              <a:t>GluonCV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E3401-7CD2-C541-B084-901810BD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30" y="1557493"/>
            <a:ext cx="7937540" cy="4029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4DD955-6330-C044-ADA2-DD57E878765A}"/>
              </a:ext>
            </a:extLst>
          </p:cNvPr>
          <p:cNvSpPr txBox="1"/>
          <p:nvPr/>
        </p:nvSpPr>
        <p:spPr>
          <a:xfrm>
            <a:off x="4494792" y="5740131"/>
            <a:ext cx="4031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Images and Ground Truths</a:t>
            </a:r>
          </a:p>
        </p:txBody>
      </p:sp>
    </p:spTree>
    <p:extLst>
      <p:ext uri="{BB962C8B-B14F-4D97-AF65-F5344CB8AC3E}">
        <p14:creationId xmlns:p14="http://schemas.microsoft.com/office/powerpoint/2010/main" val="223863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DD955-6330-C044-ADA2-DD57E878765A}"/>
              </a:ext>
            </a:extLst>
          </p:cNvPr>
          <p:cNvSpPr txBox="1"/>
          <p:nvPr/>
        </p:nvSpPr>
        <p:spPr>
          <a:xfrm>
            <a:off x="1464745" y="2521059"/>
            <a:ext cx="15824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Metrics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PixAcc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mIoU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4A0D0-A54E-094B-80BE-50780E461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524" y="1273097"/>
            <a:ext cx="6411733" cy="2406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58E77-A743-494B-AC75-73C4E687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524" y="3856545"/>
            <a:ext cx="6411733" cy="23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9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439431AD-0823-1847-A20B-B6F4AD497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63" y="1757411"/>
            <a:ext cx="4276493" cy="3533414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784759D5-9459-1A40-A36B-5AF4A184C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341" y="1757411"/>
            <a:ext cx="4173267" cy="3533414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3CACCAC0-9735-634F-9056-B671759DE76A}"/>
              </a:ext>
            </a:extLst>
          </p:cNvPr>
          <p:cNvSpPr/>
          <p:nvPr/>
        </p:nvSpPr>
        <p:spPr>
          <a:xfrm>
            <a:off x="1265663" y="5653972"/>
            <a:ext cx="92935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Ioffe and </a:t>
            </a:r>
            <a:r>
              <a:rPr lang="en-US" dirty="0" err="1">
                <a:solidFill>
                  <a:schemeClr val="bg1"/>
                </a:solidFill>
              </a:rPr>
              <a:t>Szegedy</a:t>
            </a:r>
            <a:r>
              <a:rPr lang="en-US" dirty="0">
                <a:solidFill>
                  <a:schemeClr val="bg1"/>
                </a:solidFill>
              </a:rPr>
              <a:t>. "Batch normalization: Accelerating deep network training by reducing internal covariate shift.” ICML. 2015.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6B7493F-6E45-894F-A154-D48C3C826F8A}"/>
              </a:ext>
            </a:extLst>
          </p:cNvPr>
          <p:cNvSpPr txBox="1"/>
          <p:nvPr/>
        </p:nvSpPr>
        <p:spPr>
          <a:xfrm>
            <a:off x="3743979" y="1114172"/>
            <a:ext cx="435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Standard BN and Data Parallelism</a:t>
            </a:r>
          </a:p>
        </p:txBody>
      </p:sp>
    </p:spTree>
    <p:extLst>
      <p:ext uri="{BB962C8B-B14F-4D97-AF65-F5344CB8AC3E}">
        <p14:creationId xmlns:p14="http://schemas.microsoft.com/office/powerpoint/2010/main" val="88113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6B7493F-6E45-894F-A154-D48C3C826F8A}"/>
              </a:ext>
            </a:extLst>
          </p:cNvPr>
          <p:cNvSpPr txBox="1"/>
          <p:nvPr/>
        </p:nvSpPr>
        <p:spPr>
          <a:xfrm>
            <a:off x="3377756" y="1068055"/>
            <a:ext cx="5082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Synchronized </a:t>
            </a:r>
            <a:r>
              <a:rPr lang="en-US" sz="2400" dirty="0" err="1">
                <a:solidFill>
                  <a:schemeClr val="bg1"/>
                </a:solidFill>
              </a:rPr>
              <a:t>BatchNorm</a:t>
            </a:r>
            <a:r>
              <a:rPr lang="en-US" sz="2400" dirty="0">
                <a:solidFill>
                  <a:schemeClr val="bg1"/>
                </a:solidFill>
              </a:rPr>
              <a:t>(”Sync twice”)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5881BA15-A786-5745-ACF5-755EFC8F5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88" y="1622012"/>
            <a:ext cx="9820586" cy="36139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D01A22-5421-924F-A75A-0CE93BEE7EB6}"/>
              </a:ext>
            </a:extLst>
          </p:cNvPr>
          <p:cNvSpPr/>
          <p:nvPr/>
        </p:nvSpPr>
        <p:spPr>
          <a:xfrm>
            <a:off x="1524812" y="5466779"/>
            <a:ext cx="87165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chemeClr val="bg1"/>
                </a:solidFill>
                <a:ea typeface="Cambria Math" panose="02040503050406030204" pitchFamily="18" charset="0"/>
              </a:rPr>
              <a:t>2</a:t>
            </a:r>
            <a:r>
              <a:rPr lang="en-US" dirty="0">
                <a:solidFill>
                  <a:schemeClr val="bg1"/>
                </a:solidFill>
                <a:ea typeface="Cambria Math" panose="02040503050406030204" pitchFamily="18" charset="0"/>
              </a:rPr>
              <a:t>Peng, Chao, et al. "</a:t>
            </a:r>
            <a:r>
              <a:rPr lang="en-US" dirty="0" err="1">
                <a:solidFill>
                  <a:schemeClr val="bg1"/>
                </a:solidFill>
                <a:ea typeface="Cambria Math" panose="02040503050406030204" pitchFamily="18" charset="0"/>
              </a:rPr>
              <a:t>MegDet</a:t>
            </a:r>
            <a:r>
              <a:rPr lang="en-US" dirty="0">
                <a:solidFill>
                  <a:schemeClr val="bg1"/>
                </a:solidFill>
                <a:ea typeface="Cambria Math" panose="02040503050406030204" pitchFamily="18" charset="0"/>
              </a:rPr>
              <a:t>: A Large Mini-Batch Object Detector.” </a:t>
            </a:r>
            <a:r>
              <a:rPr lang="en-US" dirty="0">
                <a:solidFill>
                  <a:schemeClr val="bg1"/>
                </a:solidFill>
              </a:rPr>
              <a:t>CVPR2018</a:t>
            </a:r>
          </a:p>
          <a:p>
            <a:r>
              <a:rPr lang="en-US" baseline="30000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Liu, Shu, et al. "Path Aggregation Network for Instance Segmentation.” CVPR2018</a:t>
            </a:r>
          </a:p>
        </p:txBody>
      </p:sp>
    </p:spTree>
    <p:extLst>
      <p:ext uri="{BB962C8B-B14F-4D97-AF65-F5344CB8AC3E}">
        <p14:creationId xmlns:p14="http://schemas.microsoft.com/office/powerpoint/2010/main" val="374884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6B7493F-6E45-894F-A154-D48C3C826F8A}"/>
              </a:ext>
            </a:extLst>
          </p:cNvPr>
          <p:cNvSpPr txBox="1"/>
          <p:nvPr/>
        </p:nvSpPr>
        <p:spPr>
          <a:xfrm>
            <a:off x="3377756" y="1068055"/>
            <a:ext cx="5014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Synchronized </a:t>
            </a:r>
            <a:r>
              <a:rPr lang="en-US" sz="2400" dirty="0" err="1">
                <a:solidFill>
                  <a:schemeClr val="bg1"/>
                </a:solidFill>
              </a:rPr>
              <a:t>BatchNorm</a:t>
            </a:r>
            <a:r>
              <a:rPr lang="en-US" sz="2400" dirty="0">
                <a:solidFill>
                  <a:schemeClr val="bg1"/>
                </a:solidFill>
              </a:rPr>
              <a:t>(”Sync once”)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D01A22-5421-924F-A75A-0CE93BEE7EB6}"/>
              </a:ext>
            </a:extLst>
          </p:cNvPr>
          <p:cNvSpPr/>
          <p:nvPr/>
        </p:nvSpPr>
        <p:spPr>
          <a:xfrm>
            <a:off x="1560984" y="5567140"/>
            <a:ext cx="87165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chemeClr val="bg1"/>
                </a:solidFill>
                <a:ea typeface="Cambria Math" panose="02040503050406030204" pitchFamily="18" charset="0"/>
              </a:rPr>
              <a:t>4</a:t>
            </a:r>
            <a:r>
              <a:rPr lang="en-US" dirty="0">
                <a:solidFill>
                  <a:schemeClr val="bg1"/>
                </a:solidFill>
                <a:ea typeface="Cambria Math" panose="02040503050406030204" pitchFamily="18" charset="0"/>
              </a:rPr>
              <a:t>Zhang, Hang, et al. "Context encoding for semantic segmentation." The IEEE Conference on Computer Vision and Pattern Recognition (CVPR). 2018.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F1EF2-3E29-1F47-BE3D-C4BFFAD9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03" y="1548799"/>
            <a:ext cx="99695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8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{A5E580B3-DA87-AF4D-9FC2-A5230D28CA47}tf16401378</Template>
  <TotalTime>25514</TotalTime>
  <Words>453</Words>
  <Application>Microsoft Macintosh PowerPoint</Application>
  <PresentationFormat>Widescreen</PresentationFormat>
  <Paragraphs>85</Paragraphs>
  <Slides>14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Amazon Ember</vt:lpstr>
      <vt:lpstr>Amazon Ember Regular</vt:lpstr>
      <vt:lpstr>Arial</vt:lpstr>
      <vt:lpstr>Calibri</vt:lpstr>
      <vt:lpstr>Calibri Light</vt:lpstr>
      <vt:lpstr>Wingdings</vt:lpstr>
      <vt:lpstr>Office Theme</vt:lpstr>
      <vt:lpstr>GluonCV: Segmentation</vt:lpstr>
      <vt:lpstr>What’s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Like GluonCV? Go build!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Sukwon</dc:creator>
  <cp:lastModifiedBy>Microsoft Office User</cp:lastModifiedBy>
  <cp:revision>246</cp:revision>
  <dcterms:created xsi:type="dcterms:W3CDTF">2018-05-23T17:43:54Z</dcterms:created>
  <dcterms:modified xsi:type="dcterms:W3CDTF">2019-10-26T12:54:40Z</dcterms:modified>
</cp:coreProperties>
</file>